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4" r:id="rId48"/>
    <p:sldId id="302" r:id="rId49"/>
    <p:sldId id="303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208C1-7C1B-4E5F-AE87-B0A394AB6315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235F5-1966-458A-82CB-8CAC1A2556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235F5-1966-458A-82CB-8CAC1A25566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E0E8E-4B81-4842-896D-6FA48D9B08AE}" type="datetimeFigureOut">
              <a:rPr lang="en-US" smtClean="0"/>
              <a:t>6/3/2009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AFA50-9172-40DE-AC9B-B0D647CD53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creativenoggin.com/" TargetMode="External"/><Relationship Id="rId4" Type="http://schemas.openxmlformats.org/officeDocument/2006/relationships/hyperlink" Target="http://www.creativenoggin.com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prankblog.com/rss-blog-directories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atcounter.com/" TargetMode="External"/><Relationship Id="rId4" Type="http://schemas.openxmlformats.org/officeDocument/2006/relationships/hyperlink" Target="http://www.budurl.com/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hyperlink" Target="http://moblogsmoproblems.blogspot.com/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anweinkrantz.typepad.com/" TargetMode="External"/><Relationship Id="rId5" Type="http://schemas.openxmlformats.org/officeDocument/2006/relationships/hyperlink" Target="http://sethgodin.typepad.com/" TargetMode="External"/><Relationship Id="rId4" Type="http://schemas.openxmlformats.org/officeDocument/2006/relationships/hyperlink" Target="http://www.chrisbrogan.com/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thgodin.typepad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versl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6571" y="0"/>
            <a:ext cx="9797142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905000" y="1981200"/>
            <a:ext cx="5334000" cy="1828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Blogging for Business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543800" cy="2286000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The what, when and how of using blogging to take your business to the next level</a:t>
            </a:r>
          </a:p>
          <a:p>
            <a:endParaRPr lang="en-US" sz="4800" i="1" dirty="0"/>
          </a:p>
          <a:p>
            <a:r>
              <a:rPr lang="en-US" sz="2400" dirty="0" smtClean="0"/>
              <a:t>Brought to you by:</a:t>
            </a:r>
          </a:p>
        </p:txBody>
      </p:sp>
      <p:pic>
        <p:nvPicPr>
          <p:cNvPr id="7" name="Picture 6" descr="AMA logo 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4953000"/>
            <a:ext cx="1727200" cy="1519936"/>
          </a:xfrm>
          <a:prstGeom prst="rect">
            <a:avLst/>
          </a:prstGeom>
        </p:spPr>
      </p:pic>
      <p:pic>
        <p:nvPicPr>
          <p:cNvPr id="8" name="Picture 7" descr="CNlogo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5257800"/>
            <a:ext cx="3581400" cy="98525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subsl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6200"/>
            <a:ext cx="9144000" cy="640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Bloggin</a:t>
            </a:r>
            <a:r>
              <a:rPr lang="en-US" sz="4000" dirty="0" smtClean="0"/>
              <a:t>g Stats</a:t>
            </a:r>
            <a:endParaRPr lang="en-US" sz="4000" dirty="0"/>
          </a:p>
        </p:txBody>
      </p:sp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762000" y="1295400"/>
            <a:ext cx="5943600" cy="368871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762000" y="4953000"/>
            <a:ext cx="5943600" cy="1904999"/>
          </a:xfrm>
          <a:prstGeom prst="rect">
            <a:avLst/>
          </a:prstGeom>
        </p:spPr>
      </p:pic>
      <p:pic>
        <p:nvPicPr>
          <p:cNvPr id="12" name="Picture 11" descr="PPT9F0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0" y="1066800"/>
            <a:ext cx="6886171" cy="3886200"/>
          </a:xfrm>
          <a:prstGeom prst="rect">
            <a:avLst/>
          </a:prstGeom>
        </p:spPr>
      </p:pic>
      <p:sp>
        <p:nvSpPr>
          <p:cNvPr id="1026" name="AutoShape 2"/>
          <p:cNvSpPr>
            <a:spLocks/>
          </p:cNvSpPr>
          <p:nvPr/>
        </p:nvSpPr>
        <p:spPr bwMode="auto">
          <a:xfrm>
            <a:off x="4095750" y="3886200"/>
            <a:ext cx="628650" cy="2286000"/>
          </a:xfrm>
          <a:prstGeom prst="rightBrace">
            <a:avLst>
              <a:gd name="adj1" fmla="val 28051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724400" y="4953000"/>
            <a:ext cx="237648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These are all blog results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53000" y="2362200"/>
            <a:ext cx="3733800" cy="330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dirty="0" smtClean="0"/>
              <a:t>Are you reading blogs and you don’t even realize it? </a:t>
            </a:r>
          </a:p>
          <a:p>
            <a:pPr marL="342900" indent="-342900">
              <a:spcBef>
                <a:spcPct val="20000"/>
              </a:spcBef>
            </a:pPr>
            <a:endParaRPr lang="en-US" sz="24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vider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653143" y="0"/>
            <a:ext cx="979714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Before you get started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What do you need to consider?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Do you have the resources?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What are bloggers saying about your industry?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What will you focus on?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How will you keep it customer centric?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How will you keep in-synch with your companies communication strategy?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What will your comment policy be?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Are you prepared to be patient?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Before you get started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Do you have the resources?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noProof="0" dirty="0" smtClean="0"/>
              <a:t>How many people can write?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aseline="0" dirty="0" smtClean="0"/>
              <a:t>How</a:t>
            </a:r>
            <a:r>
              <a:rPr lang="en-US" sz="2800" dirty="0" smtClean="0"/>
              <a:t> much time can they commit?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Goal: minimum of 2-3 posts per week (ideally three)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Before you get started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What are bloggers saying?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noProof="0" dirty="0" smtClean="0"/>
              <a:t>About your company?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Your products/services?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You competition?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Any company spokespeople in the press?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/>
              <a:t>Even if you decide not to launch a blog, it’s still good to stay in the loop with what bloggers are saying and respond to their comments.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Before you get started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What’s your blog’s focus?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noProof="0" dirty="0" smtClean="0"/>
              <a:t>To build company awareness?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aseline="0" dirty="0" smtClean="0"/>
              <a:t>As</a:t>
            </a:r>
            <a:r>
              <a:rPr lang="en-US" sz="2800" dirty="0" smtClean="0"/>
              <a:t> a customer service tool?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aseline="0" noProof="0" dirty="0" smtClean="0"/>
              <a:t>As a </a:t>
            </a:r>
            <a:r>
              <a:rPr lang="en-US" sz="2800" noProof="0" dirty="0" smtClean="0"/>
              <a:t>customer forum?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aseline="0" dirty="0" smtClean="0"/>
              <a:t>What is your goal?  What is important</a:t>
            </a:r>
            <a:r>
              <a:rPr lang="en-US" sz="2800" dirty="0" smtClean="0"/>
              <a:t> to your customer?  How can you meld the two?</a:t>
            </a: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Before you get started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How will you create customer centric content?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Do NOT view your blog as a self promotion channel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Use your blog to </a:t>
            </a:r>
            <a:r>
              <a:rPr lang="en-US" sz="2800" i="1" dirty="0" smtClean="0"/>
              <a:t>indirectly </a:t>
            </a:r>
            <a:r>
              <a:rPr lang="en-US" sz="2800" dirty="0" smtClean="0"/>
              <a:t>promote your company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Examples: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Graco</a:t>
            </a:r>
            <a:endParaRPr kumimoji="0" lang="en-US" sz="2800" b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Dell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Starbucks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Before you get started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How will you mesh blog strategy with overall company communications strategy?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Blog is long-term; not quick campaign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 be in-</a:t>
            </a:r>
            <a:r>
              <a:rPr lang="en-US" sz="2800" dirty="0" smtClean="0"/>
              <a:t>line with company strategy and brand platform</a:t>
            </a:r>
            <a:endParaRPr kumimoji="0" lang="en-US" sz="2800" b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Before you get started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What will your comment strategy be?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Will you moderate?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If so, who approves?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 replies?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Which will be allowed and which deleted?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Before you get started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Are you willing to be patient?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Results won’t happen overnight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Must be consistent and dedicated for months and years to see true incremental results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Think marathon, not sprint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vider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805543" y="0"/>
            <a:ext cx="979714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526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Benefits of blogging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3200" dirty="0"/>
              <a:t>Still interested?  If so, here’s </a:t>
            </a:r>
            <a:r>
              <a:rPr lang="en-US" sz="3200" dirty="0" smtClean="0"/>
              <a:t>how a blog can help </a:t>
            </a:r>
            <a:r>
              <a:rPr lang="en-US" sz="3200" dirty="0"/>
              <a:t>your business: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Establish Credibility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Increase </a:t>
            </a:r>
            <a:r>
              <a:rPr lang="en-US" sz="2400" dirty="0"/>
              <a:t>your </a:t>
            </a:r>
            <a:r>
              <a:rPr lang="en-US" sz="2400" dirty="0" smtClean="0"/>
              <a:t>SEO</a:t>
            </a:r>
            <a:r>
              <a:rPr lang="en-US" sz="2400" dirty="0"/>
              <a:t>  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Build </a:t>
            </a:r>
            <a:r>
              <a:rPr lang="en-US" sz="2400" dirty="0"/>
              <a:t>a </a:t>
            </a:r>
            <a:r>
              <a:rPr lang="en-US" sz="2400" dirty="0" smtClean="0"/>
              <a:t>Community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Know </a:t>
            </a:r>
            <a:r>
              <a:rPr lang="en-US" sz="2400" dirty="0"/>
              <a:t>your </a:t>
            </a:r>
            <a:r>
              <a:rPr lang="en-US" sz="2400" dirty="0" smtClean="0"/>
              <a:t>Market</a:t>
            </a:r>
            <a:r>
              <a:rPr lang="en-US" sz="2400" dirty="0"/>
              <a:t> 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Low </a:t>
            </a:r>
            <a:r>
              <a:rPr lang="en-US" sz="2400" dirty="0"/>
              <a:t>Cost/Web Publishing </a:t>
            </a:r>
            <a:r>
              <a:rPr lang="en-US" sz="2400" dirty="0" smtClean="0"/>
              <a:t>Solution</a:t>
            </a:r>
            <a:endParaRPr lang="en-US" sz="2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vider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653143" y="0"/>
            <a:ext cx="979714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14600"/>
            <a:ext cx="8229600" cy="1143000"/>
          </a:xfrm>
        </p:spPr>
        <p:txBody>
          <a:bodyPr/>
          <a:lstStyle/>
          <a:p>
            <a:r>
              <a:rPr lang="en-US" dirty="0" smtClean="0"/>
              <a:t>Brief Introduction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Benefits of blogging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Establish Credibility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Help prospects sell themselves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Answer top of mind questions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Educate your market and </a:t>
            </a:r>
            <a:br>
              <a:rPr lang="en-US" sz="2800" dirty="0" smtClean="0"/>
            </a:br>
            <a:r>
              <a:rPr lang="en-US" sz="2800" dirty="0" smtClean="0"/>
              <a:t>establish yourself as an expert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Benefits of blogging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Increase your SEO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A HUGE percentage of your blog traffic </a:t>
            </a:r>
            <a:br>
              <a:rPr lang="en-US" sz="2800" dirty="0" smtClean="0"/>
            </a:br>
            <a:r>
              <a:rPr lang="en-US" sz="2800" dirty="0" smtClean="0"/>
              <a:t>could come from search engines, especially Google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Tailor your content for SEO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Include keywords and phrases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Control the key elements that search engines </a:t>
            </a:r>
            <a:br>
              <a:rPr lang="en-US" sz="2800" dirty="0" smtClean="0"/>
            </a:br>
            <a:r>
              <a:rPr lang="en-US" sz="2800" dirty="0" smtClean="0"/>
              <a:t>crawl for (I’ll show you how to do all of this later in this presentation)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Benefits of blogging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Build a community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Share knowledge with large audience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Captivate people who share those interests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Benefits of blogging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Better know your market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Use </a:t>
            </a:r>
            <a:r>
              <a:rPr lang="en-US" sz="2800" dirty="0" err="1" smtClean="0"/>
              <a:t>Technorati</a:t>
            </a:r>
            <a:r>
              <a:rPr lang="en-US" sz="2800" dirty="0"/>
              <a:t> </a:t>
            </a:r>
            <a:r>
              <a:rPr lang="en-US" sz="2800" dirty="0" smtClean="0"/>
              <a:t>or other search engines to find relevant blogs and posts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Read, read, read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Keep an open mind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Benefits of blogging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Low cost marketing and web publishing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Many free blog platforms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All it costs you is 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Extremely low cost compared to traditional advertising with tremendous potential for ROI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vider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805543" y="0"/>
            <a:ext cx="979714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How do I get started?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Pick your blogging platform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Design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What elements to include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Pitfalls to avoid</a:t>
            </a:r>
            <a:endParaRPr lang="en-US" sz="2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How do I get started?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Pick a free blog platform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Blogger.com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Typepad.com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Wordpress.com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How do I get started?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“Create” your design layout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Use free templates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Pick one and go with it; don’t over think this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If you want something cool, go back and update later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How do I get started?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Don’t over “widget”.  Here’s what you need: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Subscriber button to RSS feed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List of links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Recent posts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About section or page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How do I get started?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Once you have a few posts under your belt, add: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Archives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Tag cloud or categories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52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Brief Introduction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Tracy Marlowe,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i="1" dirty="0"/>
              <a:t>	</a:t>
            </a:r>
            <a:r>
              <a:rPr lang="en-US" sz="3200" i="1" dirty="0" smtClean="0"/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Partner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Director of Account Services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Creative Noggin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</a:t>
            </a: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service, branding, advertising and 	communications company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i="1" baseline="0" noProof="0" dirty="0"/>
              <a:t>	</a:t>
            </a:r>
            <a:r>
              <a:rPr lang="en-US" sz="3200" i="1" baseline="0" noProof="0" dirty="0" smtClean="0"/>
              <a:t>	</a:t>
            </a:r>
            <a:r>
              <a:rPr lang="en-US" sz="3200" baseline="0" noProof="0" dirty="0" smtClean="0">
                <a:hlinkClick r:id="rId4"/>
              </a:rPr>
              <a:t>www.creativenoggin.com</a:t>
            </a: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/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/>
              <a:t>	</a:t>
            </a:r>
            <a:r>
              <a:rPr lang="en-US" sz="3200" dirty="0" smtClean="0"/>
              <a:t>	</a:t>
            </a:r>
            <a:r>
              <a:rPr lang="en-US" sz="3200" noProof="0" dirty="0" smtClean="0"/>
              <a:t>Musings of the Creative Noggins (our blog)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aseline="0" dirty="0"/>
              <a:t>	</a:t>
            </a:r>
            <a:r>
              <a:rPr lang="en-US" sz="3200" baseline="0" dirty="0" smtClean="0"/>
              <a:t>	</a:t>
            </a:r>
            <a:r>
              <a:rPr lang="en-US" sz="3200" u="sng" dirty="0">
                <a:hlinkClick r:id="rId5"/>
              </a:rPr>
              <a:t>http:</a:t>
            </a:r>
            <a:r>
              <a:rPr lang="en-US" sz="3200" u="sng" dirty="0" smtClean="0">
                <a:hlinkClick r:id="rId5"/>
              </a:rPr>
              <a:t>//</a:t>
            </a:r>
            <a:r>
              <a:rPr lang="en-US" sz="3200" u="sng" dirty="0">
                <a:hlinkClick r:id="rId5"/>
              </a:rPr>
              <a:t>blog.creativenoggin.com</a:t>
            </a:r>
            <a:r>
              <a:rPr lang="en-US" sz="3200" u="sng" dirty="0"/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How do I get started?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Do NOT: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Wait until you get it “perfect” to launch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Use the platform subdomain </a:t>
            </a:r>
            <a:br>
              <a:rPr lang="en-US" sz="2800" dirty="0" smtClean="0"/>
            </a:br>
            <a:r>
              <a:rPr lang="en-US" sz="2800" dirty="0" smtClean="0"/>
              <a:t>(i.e. creativenoggin.wordpress.com); </a:t>
            </a:r>
            <a:br>
              <a:rPr lang="en-US" sz="2800" dirty="0" smtClean="0"/>
            </a:br>
            <a:r>
              <a:rPr lang="en-US" sz="2800" dirty="0" smtClean="0"/>
              <a:t>create your own domain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Keep your blog a secret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Monetize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vider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805543" y="0"/>
            <a:ext cx="979714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956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Posting 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Who should write your posts?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What do you write about?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95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Posting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Who should write your posts?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Who is best suited to connect with your audience?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Single spokesperson writer?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Or collaboration?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Or customers?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19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Posting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What do you write about?  All posts should: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Be customer centric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Have personality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Be brief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Provide unique info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Educate, inform and discuss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Give people a reason to come back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19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Posting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What not to do in your posts: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Don’t use corporate jargon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Make your blog a corporate brochure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Use stilted language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Ignore comments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Provide self serving info; focus on your customer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19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Posting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Sample post topics: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Come up with a unique angle focused on your customer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Highlight your clients success stories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Link to prospects blogs if relevant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Build a community for current customers as well as prospects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Be a resource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Provide exclusive tips and info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Invite customers to write guest posts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Be sure to ask for comments/feedback on every post!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vider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805543" y="0"/>
            <a:ext cx="979714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336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Blog Promotion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How do I get traffic?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SEO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Social Media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Internal links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Blog directories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Read blogs and comment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Pitch the press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62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SEO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ID your keywords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Use Google or Yahoo keyword tool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Keep the long tail in mind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endParaRPr lang="en-US" sz="2800" dirty="0" smtClean="0"/>
          </a:p>
        </p:txBody>
      </p:sp>
      <p:pic>
        <p:nvPicPr>
          <p:cNvPr id="6" name="Picture 5" descr="long tail image.bmp"/>
          <p:cNvPicPr/>
          <p:nvPr/>
        </p:nvPicPr>
        <p:blipFill>
          <a:blip r:embed="rId4"/>
          <a:stretch>
            <a:fillRect/>
          </a:stretch>
        </p:blipFill>
        <p:spPr>
          <a:xfrm>
            <a:off x="914400" y="1447800"/>
            <a:ext cx="7162800" cy="4365266"/>
          </a:xfrm>
          <a:prstGeom prst="rect">
            <a:avLst/>
          </a:prstGeom>
        </p:spPr>
      </p:pic>
      <p:sp>
        <p:nvSpPr>
          <p:cNvPr id="9" name="Up Arrow Callout 8"/>
          <p:cNvSpPr/>
          <p:nvPr/>
        </p:nvSpPr>
        <p:spPr>
          <a:xfrm>
            <a:off x="457200" y="5638800"/>
            <a:ext cx="2590800" cy="990600"/>
          </a:xfrm>
          <a:prstGeom prst="upArrowCallout">
            <a:avLst>
              <a:gd name="adj1" fmla="val 25000"/>
              <a:gd name="adj2" fmla="val 25000"/>
              <a:gd name="adj3" fmla="val 14677"/>
              <a:gd name="adj4" fmla="val 520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6172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General phrases, high search volume, difficult to rank for</a:t>
            </a:r>
            <a:endParaRPr lang="en-US" sz="1000" dirty="0"/>
          </a:p>
        </p:txBody>
      </p:sp>
      <p:sp>
        <p:nvSpPr>
          <p:cNvPr id="11" name="Up Arrow Callout 10"/>
          <p:cNvSpPr/>
          <p:nvPr/>
        </p:nvSpPr>
        <p:spPr>
          <a:xfrm>
            <a:off x="4191000" y="5638800"/>
            <a:ext cx="3352800" cy="990600"/>
          </a:xfrm>
          <a:prstGeom prst="upArrowCallout">
            <a:avLst>
              <a:gd name="adj1" fmla="val 25000"/>
              <a:gd name="adj2" fmla="val 25000"/>
              <a:gd name="adj3" fmla="val 14677"/>
              <a:gd name="adj4" fmla="val 520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67200" y="6172200"/>
            <a:ext cx="3155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More specific phrases with lower search volume but easier to rank for; prospects are easier to close</a:t>
            </a:r>
            <a:endParaRPr lang="en-US" sz="1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62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Selecting keywords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Start with long tail, lower volume word/phrases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But include high volume phrases in content and occasionally so you will build for these over 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Make a list and prioritize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vider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653143" y="0"/>
            <a:ext cx="979714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we’ll cover today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Blogging stats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What to consider b</a:t>
            </a:r>
            <a:r>
              <a:rPr lang="en-US" sz="3200" baseline="0" noProof="0" dirty="0" err="1" smtClean="0"/>
              <a:t>efore</a:t>
            </a:r>
            <a:r>
              <a:rPr lang="en-US" sz="3200" noProof="0" dirty="0" smtClean="0"/>
              <a:t> you get started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Benefits of blogging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How to get started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Posting (who, what, when, etc.)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Blog Promotion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I have a blog!  Now what?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Where do I put these keywords?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In the title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In the url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The first sentence of post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Photos/media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62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Promote your blog using email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Announcement email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Monthly emails/newsletters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Event emails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Emails to certain prospects with posts relevant </a:t>
            </a:r>
            <a:br>
              <a:rPr lang="en-US" sz="2800" dirty="0" smtClean="0"/>
            </a:br>
            <a:r>
              <a:rPr lang="en-US" sz="2800" dirty="0" smtClean="0"/>
              <a:t>to them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Social Media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Facebook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LinkedIn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Twitter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/>
              <a:t>Digg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Stumble Upon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/>
              <a:t>FriendFeed</a:t>
            </a: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Internal links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Link within your blog posts to other posts that are relevant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62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Blog Directories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/>
              <a:t>Technorati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Blog Catalog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Hundreds of others </a:t>
            </a:r>
            <a:r>
              <a:rPr lang="en-US" sz="2800" dirty="0" smtClean="0">
                <a:hlinkClick r:id="rId4"/>
              </a:rPr>
              <a:t>http://www.toprankblog.com/rss-blog-directories/</a:t>
            </a: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Continue to read, read, read!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Visit high traffic blogs with relevant info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Leave comments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Build relationships with other bloggers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Blog Promotion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Pitch to the press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If you’re doing something really unique, pitch the story to the press</a:t>
            </a:r>
          </a:p>
          <a:p>
            <a:pPr marL="800100" lvl="1" indent="-342900">
              <a:spcBef>
                <a:spcPct val="20000"/>
              </a:spcBef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67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Now what?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Watch traffic, see what works, repeat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Tools for tracking traffic: </a:t>
            </a:r>
            <a:r>
              <a:rPr lang="en-US" sz="2800" dirty="0" smtClean="0">
                <a:hlinkClick r:id="rId4"/>
              </a:rPr>
              <a:t>www.budurl.com</a:t>
            </a:r>
            <a:endParaRPr lang="en-US" sz="28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hlinkClick r:id="rId5"/>
              </a:rPr>
              <a:t>www.statcounter.com</a:t>
            </a:r>
            <a:r>
              <a:rPr lang="en-US" sz="2800" dirty="0" smtClean="0"/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Keep posting and commenting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Be patient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  <a:p>
            <a:pPr marL="800100" lvl="1" indent="-342900">
              <a:spcBef>
                <a:spcPct val="20000"/>
              </a:spcBef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Great blogs to read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Chris </a:t>
            </a:r>
            <a:r>
              <a:rPr lang="en-US" sz="2400" dirty="0"/>
              <a:t>Brogan </a:t>
            </a:r>
            <a:r>
              <a:rPr lang="en-US" sz="2400" u="sng" dirty="0" smtClean="0">
                <a:hlinkClick r:id="rId4"/>
              </a:rPr>
              <a:t>www.chrisbrogan.com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Seth </a:t>
            </a:r>
            <a:r>
              <a:rPr lang="en-US" sz="2400" dirty="0" err="1"/>
              <a:t>Godin</a:t>
            </a:r>
            <a:r>
              <a:rPr lang="en-US" sz="2400" dirty="0"/>
              <a:t> </a:t>
            </a:r>
            <a:r>
              <a:rPr lang="en-US" sz="2400" u="sng" dirty="0">
                <a:hlinkClick r:id="rId5"/>
              </a:rPr>
              <a:t>http://sethgodin.typepad.com/</a:t>
            </a:r>
            <a:r>
              <a:rPr lang="en-US" sz="2400" dirty="0"/>
              <a:t> 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Alan </a:t>
            </a:r>
            <a:r>
              <a:rPr lang="en-US" sz="2400" dirty="0" err="1"/>
              <a:t>Weinkrantz</a:t>
            </a:r>
            <a:r>
              <a:rPr lang="en-US" sz="2400" dirty="0"/>
              <a:t>  </a:t>
            </a:r>
            <a:r>
              <a:rPr lang="en-US" sz="2400" u="sng" dirty="0">
                <a:hlinkClick r:id="rId6"/>
              </a:rPr>
              <a:t>http://alanweinkrantz.typepad.com/</a:t>
            </a:r>
            <a:r>
              <a:rPr lang="en-US" sz="2400" dirty="0"/>
              <a:t> 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Mack </a:t>
            </a:r>
            <a:r>
              <a:rPr lang="en-US" sz="2400" dirty="0"/>
              <a:t>Collier </a:t>
            </a:r>
            <a:r>
              <a:rPr lang="en-US" sz="2400" u="sng" dirty="0">
                <a:hlinkClick r:id="rId7"/>
              </a:rPr>
              <a:t>http://moblogsmoproblems.blogspot.com/</a:t>
            </a:r>
            <a:r>
              <a:rPr lang="en-US" sz="2400" dirty="0"/>
              <a:t> </a:t>
            </a:r>
            <a:endParaRPr lang="en-US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Blogs </a:t>
            </a:r>
            <a:r>
              <a:rPr lang="en-US" sz="2400" dirty="0"/>
              <a:t>of Newspapers and Reporters:</a:t>
            </a:r>
          </a:p>
          <a:p>
            <a:pPr lvl="2"/>
            <a:r>
              <a:rPr lang="en-US" sz="2400" dirty="0"/>
              <a:t>San Antonio Express News</a:t>
            </a:r>
          </a:p>
          <a:p>
            <a:pPr lvl="2"/>
            <a:r>
              <a:rPr lang="en-US" sz="2400" dirty="0"/>
              <a:t>SA Chronicle</a:t>
            </a:r>
          </a:p>
          <a:p>
            <a:pPr lvl="2"/>
            <a:r>
              <a:rPr lang="en-US" sz="2400" dirty="0" err="1"/>
              <a:t>BusinessWeek</a:t>
            </a:r>
            <a:endParaRPr lang="en-US" sz="240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/>
          </a:p>
          <a:p>
            <a:pPr marL="800100" lvl="1" indent="-342900">
              <a:spcBef>
                <a:spcPct val="20000"/>
              </a:spcBef>
            </a:pPr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vider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805543" y="0"/>
            <a:ext cx="979714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Thank you!!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Bloggin</a:t>
            </a:r>
            <a:r>
              <a:rPr lang="en-US" sz="4000" dirty="0" smtClean="0"/>
              <a:t>g Stats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/>
              <a:t>Technorati</a:t>
            </a:r>
            <a:r>
              <a:rPr lang="en-US" sz="2800" dirty="0"/>
              <a:t>, </a:t>
            </a:r>
            <a:r>
              <a:rPr lang="en-US" sz="2800" i="1" dirty="0"/>
              <a:t>State of the Blogosphere 2008 </a:t>
            </a:r>
            <a:endParaRPr lang="en-US" sz="2800" i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i="1" dirty="0"/>
              <a:t>	</a:t>
            </a:r>
            <a:r>
              <a:rPr lang="en-US" sz="2600" dirty="0" smtClean="0"/>
              <a:t>(</a:t>
            </a:r>
            <a:r>
              <a:rPr lang="en-US" sz="2600" dirty="0"/>
              <a:t>published in Sept </a:t>
            </a:r>
            <a:r>
              <a:rPr lang="en-US" sz="2600" dirty="0" smtClean="0"/>
              <a:t>2008)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133 </a:t>
            </a:r>
            <a:r>
              <a:rPr lang="en-US" sz="2800" dirty="0"/>
              <a:t>million blog records indexed by </a:t>
            </a:r>
            <a:r>
              <a:rPr lang="en-US" sz="2800" dirty="0" err="1"/>
              <a:t>Technorati</a:t>
            </a:r>
            <a:r>
              <a:rPr lang="en-US" sz="2800" dirty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since 2002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7.4 </a:t>
            </a:r>
            <a:r>
              <a:rPr lang="en-US" sz="2800" dirty="0"/>
              <a:t>million blog posts in last 120 </a:t>
            </a:r>
            <a:r>
              <a:rPr lang="en-US" sz="2800" dirty="0" smtClean="0"/>
              <a:t>days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900,000 </a:t>
            </a:r>
            <a:r>
              <a:rPr lang="en-US" sz="2800" dirty="0"/>
              <a:t>blog posts in 24 </a:t>
            </a:r>
            <a:r>
              <a:rPr lang="en-US" sz="2800" dirty="0" smtClean="0"/>
              <a:t>hours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120,000 </a:t>
            </a:r>
            <a:r>
              <a:rPr lang="en-US" sz="2800" dirty="0"/>
              <a:t>new blogs started every day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/>
              <a:t>or 1.4 new blogs every second)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Bloggin</a:t>
            </a:r>
            <a:r>
              <a:rPr lang="en-US" sz="4000" dirty="0" smtClean="0"/>
              <a:t>g Stats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/>
              <a:t>Blogs are a part of our daily lives.  </a:t>
            </a:r>
            <a:r>
              <a:rPr lang="en-US" sz="2800" dirty="0" smtClean="0"/>
              <a:t>The </a:t>
            </a:r>
            <a:r>
              <a:rPr lang="en-US" sz="2800" dirty="0"/>
              <a:t>numbers </a:t>
            </a:r>
            <a:r>
              <a:rPr lang="en-US" sz="2800" dirty="0" smtClean="0"/>
              <a:t>vary but </a:t>
            </a:r>
            <a:r>
              <a:rPr lang="en-US" sz="2800" dirty="0"/>
              <a:t>all agree that blogs are here to stay</a:t>
            </a:r>
            <a:r>
              <a:rPr lang="en-US" sz="2800" dirty="0" smtClean="0"/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96.6 </a:t>
            </a:r>
            <a:r>
              <a:rPr lang="en-US" sz="2800" dirty="0"/>
              <a:t>million US blog readers in 2007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/>
              <a:t>48.5% of Internet </a:t>
            </a:r>
            <a:r>
              <a:rPr lang="en-US" sz="2800" dirty="0" smtClean="0"/>
              <a:t>users)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27.9 </a:t>
            </a:r>
            <a:r>
              <a:rPr lang="en-US" sz="2800" dirty="0"/>
              <a:t>million US bloggers in 2007 (14%) 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Projected </a:t>
            </a:r>
            <a:r>
              <a:rPr lang="en-US" sz="2800" dirty="0"/>
              <a:t>128.2 million readers in 2013 (58</a:t>
            </a:r>
            <a:r>
              <a:rPr lang="en-US" sz="2800" dirty="0" smtClean="0"/>
              <a:t>%)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i="1" dirty="0" smtClean="0"/>
              <a:t>source: </a:t>
            </a:r>
            <a:r>
              <a:rPr lang="en-US" sz="2800" i="1" dirty="0" err="1" smtClean="0"/>
              <a:t>eMarketer</a:t>
            </a:r>
            <a:r>
              <a:rPr lang="en-US" sz="2800" i="1" dirty="0" smtClean="0"/>
              <a:t> (April 2009)</a:t>
            </a:r>
            <a:endParaRPr lang="en-US" sz="28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Bloggin</a:t>
            </a:r>
            <a:r>
              <a:rPr lang="en-US" sz="4000" dirty="0" smtClean="0"/>
              <a:t>g Stats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2800" dirty="0"/>
              <a:t> “The word blog is irrelevant, what’s important is that it is now common, and will soon be expected, that every intelligent person (and quite a few unintelligent ones) will have a media platform where they share what they care about with the world</a:t>
            </a:r>
            <a:r>
              <a:rPr lang="en-US" sz="2800" dirty="0" smtClean="0"/>
              <a:t>.”</a:t>
            </a:r>
          </a:p>
          <a:p>
            <a:endParaRPr lang="en-US" sz="2800" dirty="0"/>
          </a:p>
          <a:p>
            <a:r>
              <a:rPr lang="en-US" sz="2800" dirty="0"/>
              <a:t>–Seth </a:t>
            </a:r>
            <a:r>
              <a:rPr lang="en-US" sz="2800" dirty="0" err="1"/>
              <a:t>Godin</a:t>
            </a:r>
            <a:r>
              <a:rPr lang="en-US" sz="2800" dirty="0"/>
              <a:t>, Foremost blogger </a:t>
            </a:r>
            <a:endParaRPr lang="en-US" sz="2800" dirty="0" smtClean="0"/>
          </a:p>
          <a:p>
            <a:r>
              <a:rPr lang="en-US" sz="2800" dirty="0" smtClean="0"/>
              <a:t>His blog is: Seth’s Blog at </a:t>
            </a:r>
            <a:r>
              <a:rPr lang="en-US" sz="2800" dirty="0" smtClean="0">
                <a:hlinkClick r:id="rId4"/>
              </a:rPr>
              <a:t>sethgodin.typepad.com</a:t>
            </a:r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 smtClean="0"/>
              <a:t>		</a:t>
            </a:r>
            <a:r>
              <a:rPr lang="en-US" sz="2800" i="1" dirty="0" smtClean="0"/>
              <a:t>#</a:t>
            </a:r>
            <a:r>
              <a:rPr lang="en-US" sz="2800" i="1" dirty="0"/>
              <a:t>18 in the top 100 blogs on </a:t>
            </a:r>
            <a:r>
              <a:rPr lang="en-US" sz="2800" i="1" dirty="0" err="1" smtClean="0"/>
              <a:t>Technorati</a:t>
            </a:r>
            <a:r>
              <a:rPr lang="en-US" sz="2800" i="1" dirty="0" smtClean="0"/>
              <a:t> and</a:t>
            </a:r>
          </a:p>
          <a:p>
            <a:r>
              <a:rPr lang="en-US" sz="2800" i="1" dirty="0"/>
              <a:t>	</a:t>
            </a:r>
            <a:r>
              <a:rPr lang="en-US" sz="2800" i="1" dirty="0" smtClean="0"/>
              <a:t>	Author of the bestselling book </a:t>
            </a:r>
            <a:r>
              <a:rPr lang="en-US" sz="2800" dirty="0" smtClean="0"/>
              <a:t>“Tribes”</a:t>
            </a:r>
            <a:endParaRPr lang="en-US" sz="2800" i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Bloggin</a:t>
            </a:r>
            <a:r>
              <a:rPr lang="en-US" sz="4000" dirty="0" smtClean="0"/>
              <a:t>g Stats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/>
              <a:t> </a:t>
            </a:r>
            <a:r>
              <a:rPr lang="en-US" dirty="0" smtClean="0"/>
              <a:t>U.S. Bloggers are more educated and affluent than the general Internet population</a:t>
            </a:r>
          </a:p>
          <a:p>
            <a:r>
              <a:rPr lang="en-US" i="1" dirty="0" smtClean="0"/>
              <a:t>	As compared to the general Internet population, U.S. bloggers are more 	male, single and employed full-time</a:t>
            </a:r>
            <a:endParaRPr kumimoji="0" lang="en-US" sz="3200" b="0" i="1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http://thefuturebuzz.com/pics/Technorati2.jpg"/>
          <p:cNvPicPr/>
          <p:nvPr/>
        </p:nvPicPr>
        <p:blipFill>
          <a:blip r:embed="rId4"/>
          <a:srcRect l="9221" t="9371" b="2201"/>
          <a:stretch>
            <a:fillRect/>
          </a:stretch>
        </p:blipFill>
        <p:spPr bwMode="auto">
          <a:xfrm>
            <a:off x="2057400" y="2819400"/>
            <a:ext cx="4410392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09800" y="5715000"/>
            <a:ext cx="411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Source: </a:t>
            </a:r>
            <a:r>
              <a:rPr lang="en-US" sz="1100" i="1" dirty="0" err="1" smtClean="0"/>
              <a:t>ComScore</a:t>
            </a:r>
            <a:r>
              <a:rPr lang="en-US" sz="1100" i="1" dirty="0" smtClean="0"/>
              <a:t> Plan Matrix, July 2008</a:t>
            </a:r>
            <a:endParaRPr lang="en-US" sz="11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ubslid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40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Bloggin</a:t>
            </a:r>
            <a:r>
              <a:rPr lang="en-US" sz="4000" dirty="0" smtClean="0"/>
              <a:t>g Stats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Corporate Bloggers: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69% are also professional bloggers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65% are professional bloggers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Professional Bloggers: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59% are also personal bloggers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noProof="0" dirty="0" smtClean="0"/>
              <a:t>17% are corporate bloggers</a:t>
            </a:r>
            <a:endParaRPr lang="en-US" sz="2400" baseline="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  <p:pic>
        <p:nvPicPr>
          <p:cNvPr id="6" name="Picture 5" descr="http://thefuturebuzz.com/pics/Technorati%203.jpg"/>
          <p:cNvPicPr/>
          <p:nvPr/>
        </p:nvPicPr>
        <p:blipFill>
          <a:blip r:embed="rId4"/>
          <a:srcRect t="25218"/>
          <a:stretch>
            <a:fillRect/>
          </a:stretch>
        </p:blipFill>
        <p:spPr bwMode="auto">
          <a:xfrm>
            <a:off x="5334000" y="2743200"/>
            <a:ext cx="3387090" cy="31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1268</Words>
  <Application>Microsoft Office PowerPoint</Application>
  <PresentationFormat>On-screen Show (4:3)</PresentationFormat>
  <Paragraphs>366</Paragraphs>
  <Slides>49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Blogging for Business 101</vt:lpstr>
      <vt:lpstr>Brief Introduction</vt:lpstr>
      <vt:lpstr>Brief Introduction</vt:lpstr>
      <vt:lpstr>What we’ll cover today</vt:lpstr>
      <vt:lpstr>Blogging Stats</vt:lpstr>
      <vt:lpstr>Blogging Stats</vt:lpstr>
      <vt:lpstr>Blogging Stats</vt:lpstr>
      <vt:lpstr>Blogging Stats</vt:lpstr>
      <vt:lpstr>Blogging Stats</vt:lpstr>
      <vt:lpstr>Blogging Stats</vt:lpstr>
      <vt:lpstr>Before you get started</vt:lpstr>
      <vt:lpstr>Before you get started</vt:lpstr>
      <vt:lpstr>Before you get started</vt:lpstr>
      <vt:lpstr>Before you get started</vt:lpstr>
      <vt:lpstr>Before you get started</vt:lpstr>
      <vt:lpstr>Before you get started</vt:lpstr>
      <vt:lpstr>Before you get started</vt:lpstr>
      <vt:lpstr>Before you get started</vt:lpstr>
      <vt:lpstr>Benefits of blogging</vt:lpstr>
      <vt:lpstr>Benefits of blogging</vt:lpstr>
      <vt:lpstr>Benefits of blogging</vt:lpstr>
      <vt:lpstr>Benefits of blogging</vt:lpstr>
      <vt:lpstr>Benefits of blogging</vt:lpstr>
      <vt:lpstr>Benefits of blogging</vt:lpstr>
      <vt:lpstr>How do I get started?</vt:lpstr>
      <vt:lpstr>How do I get started?</vt:lpstr>
      <vt:lpstr>How do I get started?</vt:lpstr>
      <vt:lpstr>How do I get started?</vt:lpstr>
      <vt:lpstr>How do I get started?</vt:lpstr>
      <vt:lpstr>How do I get started?</vt:lpstr>
      <vt:lpstr>Posting </vt:lpstr>
      <vt:lpstr>Posting</vt:lpstr>
      <vt:lpstr>Posting</vt:lpstr>
      <vt:lpstr>Posting</vt:lpstr>
      <vt:lpstr>Posting</vt:lpstr>
      <vt:lpstr>Blog Promotion</vt:lpstr>
      <vt:lpstr>Blog Promotion</vt:lpstr>
      <vt:lpstr>Blog Promotion</vt:lpstr>
      <vt:lpstr>Blog Promotion</vt:lpstr>
      <vt:lpstr>Blog Promotion</vt:lpstr>
      <vt:lpstr>Blog Promotion</vt:lpstr>
      <vt:lpstr>Blog Promotion</vt:lpstr>
      <vt:lpstr>Blog Promotion</vt:lpstr>
      <vt:lpstr>Blog Promotion</vt:lpstr>
      <vt:lpstr>Blog Promotion</vt:lpstr>
      <vt:lpstr>Blog Promotion</vt:lpstr>
      <vt:lpstr>Now what?</vt:lpstr>
      <vt:lpstr>Great blogs to read</vt:lpstr>
      <vt:lpstr>Thank you!!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</dc:creator>
  <cp:lastModifiedBy>Tracy</cp:lastModifiedBy>
  <cp:revision>54</cp:revision>
  <dcterms:created xsi:type="dcterms:W3CDTF">2009-06-03T19:48:42Z</dcterms:created>
  <dcterms:modified xsi:type="dcterms:W3CDTF">2009-06-04T02:43:57Z</dcterms:modified>
</cp:coreProperties>
</file>